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78" r:id="rId4"/>
    <p:sldId id="280" r:id="rId5"/>
    <p:sldId id="279" r:id="rId6"/>
    <p:sldId id="282" r:id="rId7"/>
    <p:sldId id="281" r:id="rId8"/>
    <p:sldId id="276" r:id="rId9"/>
    <p:sldId id="277" r:id="rId10"/>
    <p:sldId id="275" r:id="rId11"/>
  </p:sldIdLst>
  <p:sldSz cx="18288000" cy="10287000"/>
  <p:notesSz cx="6858000" cy="9144000"/>
  <p:embeddedFontLst>
    <p:embeddedFont>
      <p:font typeface="Noto Sans KR" panose="020B0200000000000000" pitchFamily="50" charset="-127"/>
      <p:regular r:id="rId13"/>
      <p:bold r:id="rId14"/>
    </p:embeddedFont>
    <p:embeddedFont>
      <p:font typeface="Pretendard Bold" panose="02000803000000020004" charset="-127"/>
      <p:bold r:id="rId15"/>
    </p:embeddedFont>
    <p:embeddedFont>
      <p:font typeface="Pretendard ExtraBold" panose="02000903000000020004" pitchFamily="2" charset="-127"/>
      <p:bold r:id="rId16"/>
    </p:embeddedFont>
    <p:embeddedFont>
      <p:font typeface="Pretendard ExtraLight" panose="02000303000000020004" pitchFamily="2" charset="-127"/>
      <p:regular r:id="rId17"/>
    </p:embeddedFont>
    <p:embeddedFont>
      <p:font typeface="Pretendard Light" panose="02000403000000020004" pitchFamily="2" charset="-127"/>
      <p:regular r:id="rId18"/>
    </p:embeddedFont>
    <p:embeddedFont>
      <p:font typeface="Pretendard Medium" panose="02000603000000020004" pitchFamily="2" charset="-127"/>
      <p:regular r:id="rId19"/>
      <p:bold r:id="rId20"/>
    </p:embeddedFont>
    <p:embeddedFont>
      <p:font typeface="Pretendard SemiBold" panose="02000703000000020004" pitchFamily="2" charset="-127"/>
      <p:bold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Josefin Sans SemiBold" pitchFamily="2" charset="0"/>
      <p:bold r:id="rId24"/>
    </p:embeddedFont>
    <p:embeddedFont>
      <p:font typeface="Pretendard Regular" panose="02000503000000020004" pitchFamily="2" charset="-127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666" y="1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72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572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>
                <a:solidFill>
                  <a:srgbClr val="000000"/>
                </a:solidFill>
                <a:latin typeface="Josefin Sans SemiBold"/>
              </a:rPr>
              <a:t>Lighting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04 Lighting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램버트</a:t>
            </a:r>
            <a:r>
              <a:rPr lang="ko-KR" altLang="en-US" sz="9000" b="0" i="0" u="none" strike="noStrike" spc="-100" dirty="0">
                <a:solidFill>
                  <a:srgbClr val="6A7E74"/>
                </a:solidFill>
                <a:latin typeface="Pretendard Bold"/>
                <a:ea typeface="Pretendard Bold"/>
              </a:rPr>
              <a:t> </a:t>
            </a: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라이팅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90854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17079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040218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종류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법선벡터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램버트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코사인 정리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 주의할 점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979540"/>
            <a:ext cx="6172200" cy="191768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908122"/>
            <a:ext cx="6172200" cy="348396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빛이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란</a:t>
            </a:r>
            <a:r>
              <a:rPr lang="en-US" altLang="ko-KR" sz="4000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latin typeface="Pretendard Bold" panose="02000803000000020004" charset="-127"/>
              <a:ea typeface="Pretendard Bold" panose="02000803000000020004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563890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4127870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물질이나 사물이 나타내는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37765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조금 더 정확히는 여러 광선들 중에 인간의 눈이 관측 가능한 가시광선이 눈에 들어온 모든 총량입니다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반사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굴절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간섭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회절 등의 모든 효과가 종합된 빛을 우리 눈이 감지합니다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7491946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PPT</a:t>
            </a: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다루는 빛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949145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월드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노말과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 방향의 반대를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내적하여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빛을 연산하는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램버트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라이트를 사용합니다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AB9C4C-8267-4DDD-9D23-B7B7F8484D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5901" y="2534957"/>
            <a:ext cx="2793327" cy="457090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0F7C491-97F8-413A-987E-699B7003C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8046" y="2537626"/>
            <a:ext cx="3022918" cy="456556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6337B9C-FE4A-4616-90FA-5CC56B4A8E5D}"/>
              </a:ext>
            </a:extLst>
          </p:cNvPr>
          <p:cNvSpPr/>
          <p:nvPr/>
        </p:nvSpPr>
        <p:spPr>
          <a:xfrm>
            <a:off x="12115800" y="4382876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227AD4B-B196-4163-89A8-5C7DF7AD76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917" y="7372605"/>
            <a:ext cx="2587470" cy="25318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52D6661-FDFF-4AD7-8B4A-ECFF76B20F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5769" y="7372605"/>
            <a:ext cx="2587471" cy="2607490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D1A7863-D572-4C44-A74A-320CB6A2AE3F}"/>
              </a:ext>
            </a:extLst>
          </p:cNvPr>
          <p:cNvSpPr/>
          <p:nvPr/>
        </p:nvSpPr>
        <p:spPr>
          <a:xfrm>
            <a:off x="12344400" y="8274404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34CEE048-D2C8-43A8-9B0D-279B5AAE5F0F}"/>
              </a:ext>
            </a:extLst>
          </p:cNvPr>
          <p:cNvSpPr/>
          <p:nvPr/>
        </p:nvSpPr>
        <p:spPr>
          <a:xfrm>
            <a:off x="1672897" y="569422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요약하자면 빛은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BF3CB4A5-CC04-B18E-550C-B0CD1ECF49C4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3928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빛의 종류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84863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25844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25844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943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Point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388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Spot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59902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72" y="25844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143547" y="2762250"/>
            <a:ext cx="311785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Direction</a:t>
            </a:r>
            <a:r>
              <a:rPr lang="en-US" altLang="ko-KR" sz="3000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al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8B6266-2F81-4567-A4A3-634D9E5C165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610" y="3848100"/>
            <a:ext cx="2561166" cy="4191001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4BA9992-353F-4A6F-ACB4-EB310D1C84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018" y="4094873"/>
            <a:ext cx="3113033" cy="37227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5E4B8D-2283-4F57-B398-6CEBF5B5B7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29547" y="4094873"/>
            <a:ext cx="2522961" cy="4153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40407AF-94FF-4DFF-9B27-82B2F879BB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5036" y="3908535"/>
            <a:ext cx="2734901" cy="4130566"/>
          </a:xfrm>
          <a:prstGeom prst="rect">
            <a:avLst/>
          </a:prstGeom>
        </p:spPr>
      </p:pic>
      <p:pic>
        <p:nvPicPr>
          <p:cNvPr id="31" name="Picture 11">
            <a:extLst>
              <a:ext uri="{FF2B5EF4-FFF2-40B4-BE49-F238E27FC236}">
                <a16:creationId xmlns:a16="http://schemas.microsoft.com/office/drawing/2014/main" id="{E5154984-6C9E-4E24-AF17-4BE3DF006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00" y="2576643"/>
            <a:ext cx="3606800" cy="850900"/>
          </a:xfrm>
          <a:prstGeom prst="rect">
            <a:avLst/>
          </a:prstGeom>
        </p:spPr>
      </p:pic>
      <p:sp>
        <p:nvSpPr>
          <p:cNvPr id="32" name="TextBox 16">
            <a:extLst>
              <a:ext uri="{FF2B5EF4-FFF2-40B4-BE49-F238E27FC236}">
                <a16:creationId xmlns:a16="http://schemas.microsoft.com/office/drawing/2014/main" id="{A03DA075-5A98-41F4-9AA5-520FF3B1AC10}"/>
              </a:ext>
            </a:extLst>
          </p:cNvPr>
          <p:cNvSpPr txBox="1"/>
          <p:nvPr/>
        </p:nvSpPr>
        <p:spPr>
          <a:xfrm>
            <a:off x="14579600" y="2754443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RectLight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3" name="Picture 9">
            <a:extLst>
              <a:ext uri="{FF2B5EF4-FFF2-40B4-BE49-F238E27FC236}">
                <a16:creationId xmlns:a16="http://schemas.microsoft.com/office/drawing/2014/main" id="{DD1F61AA-BFB8-4D00-BA60-760AA1AD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614006" y="5937250"/>
            <a:ext cx="2870200" cy="1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9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319093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법선 벡터</a:t>
            </a:r>
            <a:endParaRPr lang="ko-KR" sz="4000" b="0" i="0" u="none" strike="noStrike" spc="-100" dirty="0">
              <a:solidFill>
                <a:srgbClr val="6A7E74"/>
              </a:solidFill>
              <a:latin typeface="Pretendard Bold" panose="02000803000000020004" charset="-127"/>
              <a:ea typeface="Pretendard Bold" panose="02000803000000020004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벡터는 물체 표면의 방향을 나타내는데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224642"/>
            <a:ext cx="4953000" cy="7895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표면에 수직인 단위 벡터입니다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 벡터는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라이팅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계산에 주로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우리가 알고 있는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텍스쳐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맵핑에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A163980-B55A-4660-8A08-33A205DBE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981" y="5847477"/>
            <a:ext cx="5105400" cy="406111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08334ED-886D-4089-9B61-810D3CB8AE49}"/>
              </a:ext>
            </a:extLst>
          </p:cNvPr>
          <p:cNvSpPr/>
          <p:nvPr/>
        </p:nvSpPr>
        <p:spPr>
          <a:xfrm>
            <a:off x="7878716" y="2552700"/>
            <a:ext cx="9788712" cy="7315200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397952E4-BFE6-4870-8B0D-0B81AF1A4247}"/>
              </a:ext>
            </a:extLst>
          </p:cNvPr>
          <p:cNvSpPr/>
          <p:nvPr/>
        </p:nvSpPr>
        <p:spPr>
          <a:xfrm>
            <a:off x="8482454" y="3208468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계산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220100F5-DFFB-4D4D-BF2D-5C43912B157F}"/>
              </a:ext>
            </a:extLst>
          </p:cNvPr>
          <p:cNvSpPr/>
          <p:nvPr/>
        </p:nvSpPr>
        <p:spPr>
          <a:xfrm>
            <a:off x="8500039" y="37454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어떤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인접한 면들의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n0, n1, n2, n3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라고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할때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해당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꼭짓점들의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평균 법선 벡터는 다음과 같습니다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1F8BD5-4E1E-42F6-A685-22D835391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4425995"/>
            <a:ext cx="2781688" cy="657317"/>
          </a:xfrm>
          <a:prstGeom prst="rect">
            <a:avLst/>
          </a:prstGeom>
        </p:spPr>
      </p:pic>
      <p:sp>
        <p:nvSpPr>
          <p:cNvPr id="33" name="Text 2">
            <a:extLst>
              <a:ext uri="{FF2B5EF4-FFF2-40B4-BE49-F238E27FC236}">
                <a16:creationId xmlns:a16="http://schemas.microsoft.com/office/drawing/2014/main" id="{1A00B627-9D13-4723-9196-00C7E98485DC}"/>
              </a:ext>
            </a:extLst>
          </p:cNvPr>
          <p:cNvSpPr/>
          <p:nvPr/>
        </p:nvSpPr>
        <p:spPr>
          <a:xfrm>
            <a:off x="8500039" y="538826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곡면에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대해서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생각해봅시다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다음과 같이 함수의 영집합으로 정의되어 있다고 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2F4629-5415-4D32-860C-298E43352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9432" y="6038896"/>
            <a:ext cx="1600423" cy="447737"/>
          </a:xfrm>
          <a:prstGeom prst="rect">
            <a:avLst/>
          </a:prstGeom>
        </p:spPr>
      </p:pic>
      <p:sp>
        <p:nvSpPr>
          <p:cNvPr id="34" name="Text 2">
            <a:extLst>
              <a:ext uri="{FF2B5EF4-FFF2-40B4-BE49-F238E27FC236}">
                <a16:creationId xmlns:a16="http://schemas.microsoft.com/office/drawing/2014/main" id="{0695CD49-A995-4CF3-B5E3-5C84F8CE4DC4}"/>
              </a:ext>
            </a:extLst>
          </p:cNvPr>
          <p:cNvSpPr/>
          <p:nvPr/>
        </p:nvSpPr>
        <p:spPr>
          <a:xfrm>
            <a:off x="8604374" y="6770756"/>
            <a:ext cx="4953000" cy="8079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 위의 한 점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에서의 법선 벡터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정규화 전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함수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f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의 </a:t>
            </a:r>
            <a:r>
              <a:rPr lang="ko-KR" altLang="en-US" sz="16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그래디언트</a:t>
            </a:r>
            <a:r>
              <a:rPr lang="en-US" altLang="ko-KR" sz="1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(gradient)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로 주어집니다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A92662-3985-438C-B8EF-F7DCF4524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5331" y="7862792"/>
            <a:ext cx="3743847" cy="7621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C50551-0A15-4BE5-A2CE-E6B3EAA0C1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71711" y="5476773"/>
            <a:ext cx="1019317" cy="733527"/>
          </a:xfrm>
          <a:prstGeom prst="rect">
            <a:avLst/>
          </a:prstGeom>
        </p:spPr>
      </p:pic>
      <p:sp>
        <p:nvSpPr>
          <p:cNvPr id="35" name="Text 2">
            <a:extLst>
              <a:ext uri="{FF2B5EF4-FFF2-40B4-BE49-F238E27FC236}">
                <a16:creationId xmlns:a16="http://schemas.microsoft.com/office/drawing/2014/main" id="{4115CF83-D1F1-49B6-A144-3B65C4CFE2DE}"/>
              </a:ext>
            </a:extLst>
          </p:cNvPr>
          <p:cNvSpPr/>
          <p:nvPr/>
        </p:nvSpPr>
        <p:spPr>
          <a:xfrm>
            <a:off x="13797472" y="5095539"/>
            <a:ext cx="3663826" cy="25096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최종적으로 단위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다음과 같습니다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683A1AC4-AF52-21DD-3FA9-213DD5C76198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3.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879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3.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법선 벡터</a:t>
            </a:r>
            <a:r>
              <a:rPr lang="ko-KR" altLang="en-US" sz="4000" spc="-100">
                <a:solidFill>
                  <a:srgbClr val="6A7E74"/>
                </a:solidFill>
                <a:ea typeface="Pretendard SemiBold"/>
              </a:rPr>
              <a:t> </a:t>
            </a:r>
            <a:r>
              <a:rPr lang="en-US" altLang="ko-KR" sz="4000" spc="-100">
                <a:solidFill>
                  <a:srgbClr val="6A7E74"/>
                </a:solidFill>
                <a:ea typeface="Pretendard SemiBold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ea typeface="Pretendard SemiBold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7315789" y="6286499"/>
            <a:ext cx="9958754" cy="353812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805290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8052900" y="7277100"/>
            <a:ext cx="8711099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905000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램버트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코사인 정리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2438400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Theta = 90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2455985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6BC8B2A-20F3-4126-BCDE-14AFDE69CEE7}"/>
              </a:ext>
            </a:extLst>
          </p:cNvPr>
          <p:cNvSpPr/>
          <p:nvPr/>
        </p:nvSpPr>
        <p:spPr>
          <a:xfrm>
            <a:off x="9803062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 1">
            <a:extLst>
              <a:ext uri="{FF2B5EF4-FFF2-40B4-BE49-F238E27FC236}">
                <a16:creationId xmlns:a16="http://schemas.microsoft.com/office/drawing/2014/main" id="{6A0D5B99-ACF8-4215-9F05-875AA085BBE0}"/>
              </a:ext>
            </a:extLst>
          </p:cNvPr>
          <p:cNvSpPr/>
          <p:nvPr/>
        </p:nvSpPr>
        <p:spPr>
          <a:xfrm>
            <a:off x="10336462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0 &lt; Theta &lt; 90</a:t>
            </a:r>
            <a:endParaRPr lang="en-US" sz="1646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C352C4D2-6B1F-4286-A039-14A08693AD22}"/>
              </a:ext>
            </a:extLst>
          </p:cNvPr>
          <p:cNvSpPr/>
          <p:nvPr/>
        </p:nvSpPr>
        <p:spPr>
          <a:xfrm>
            <a:off x="10354047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이상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AF31B3D-C64E-4EE8-8AB2-75A61A24D01C}"/>
              </a:ext>
            </a:extLst>
          </p:cNvPr>
          <p:cNvSpPr/>
          <p:nvPr/>
        </p:nvSpPr>
        <p:spPr>
          <a:xfrm>
            <a:off x="5791200" y="8120136"/>
            <a:ext cx="6172200" cy="16584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2A5DF3B5-60B8-44F0-AF2C-68744DEA2700}"/>
              </a:ext>
            </a:extLst>
          </p:cNvPr>
          <p:cNvSpPr/>
          <p:nvPr/>
        </p:nvSpPr>
        <p:spPr>
          <a:xfrm>
            <a:off x="7633707" y="8795478"/>
            <a:ext cx="5196840" cy="3096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8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​=max(L⋅n,0)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8" name="Text 1">
            <a:extLst>
              <a:ext uri="{FF2B5EF4-FFF2-40B4-BE49-F238E27FC236}">
                <a16:creationId xmlns:a16="http://schemas.microsoft.com/office/drawing/2014/main" id="{BAEC1DB5-9A35-4464-9C87-6173CA182FB8}"/>
              </a:ext>
            </a:extLst>
          </p:cNvPr>
          <p:cNvSpPr/>
          <p:nvPr/>
        </p:nvSpPr>
        <p:spPr>
          <a:xfrm>
            <a:off x="12420600" y="8500173"/>
            <a:ext cx="3977640" cy="120988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L: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빛의 입사 방향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단위 벡터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표면의 단위 법선 벡터</a:t>
            </a:r>
            <a:endParaRPr lang="en-US" altLang="ko-KR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r>
              <a:rPr lang="en-US" altLang="ko-KR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난반사 세기 계수 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(0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이상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2ACBD598-0460-415D-A2EC-0A99C067C9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69" y="4610946"/>
            <a:ext cx="5351585" cy="308037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E45E47B-2901-4488-9926-D9AE2AC852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068" y="4610946"/>
            <a:ext cx="5352753" cy="308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06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65200" y="1155700"/>
            <a:ext cx="48260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 코드 주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의할 점</a:t>
            </a:r>
            <a:endParaRPr lang="ko-KR" sz="4000" b="0" i="0" u="none" strike="noStrike" spc="-100" dirty="0">
              <a:solidFill>
                <a:srgbClr val="6A7E74"/>
              </a:solidFill>
              <a:latin typeface="Pretendard Bold" panose="02000803000000020004" charset="-127"/>
              <a:ea typeface="Pretendard Bold" panose="02000803000000020004" charset="-127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896218" y="8436618"/>
            <a:ext cx="6037364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전역으로 설정되어 있는 빛의 방향과 면의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노말을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내정해 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saturate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하면 될 것이라고 생각함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 -&gt;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BasicP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07C9ECD-E9E4-4630-9A0B-56E2898DE27E}"/>
              </a:ext>
            </a:extLst>
          </p:cNvPr>
          <p:cNvSpPr/>
          <p:nvPr/>
        </p:nvSpPr>
        <p:spPr>
          <a:xfrm>
            <a:off x="762000" y="3944260"/>
            <a:ext cx="8305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SV_TARGET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float3(1.0, 1.0, 1.0);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saturate(dot(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g_DirLight.direction.xyz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+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lit;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05BEB4-42BD-481E-AE3A-18491C31224D}"/>
              </a:ext>
            </a:extLst>
          </p:cNvPr>
          <p:cNvSpPr/>
          <p:nvPr/>
        </p:nvSpPr>
        <p:spPr>
          <a:xfrm>
            <a:off x="9601200" y="3907295"/>
            <a:ext cx="83057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main(VertexOut pIn) : SV_Target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baseColor = float3(1.0, 0.7, 1.0);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lightVec = -g_DirLight.direction;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diffuseFactor = saturate(dot(lightVec, pIn.normalW));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0.1 * g_DirLight.color.rgb + diffuseFactor * g_DirLight.color.rgb;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litColor = baseColor * lit;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float4(litColor, 1.0f);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10995768" y="8433842"/>
            <a:ext cx="6037364" cy="121746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빛은 반대방향이라 음수를 곱해서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내적해야함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그리고 지금은 해당 면에 대한 빛이지만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원래는 </a:t>
            </a:r>
            <a:r>
              <a:rPr lang="en-US" altLang="ko-KR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eyeVecter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만들어서 눈에 들어오는 총 량을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구해야합니다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84F9F58E-2FC9-3D63-9B0B-54E58497EA88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5.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03521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46573" y="8448689"/>
            <a:ext cx="7006482" cy="17053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월드의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행렬이라고 생각하고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구하고 사용하려고 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즉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위치와 다르게 변환된다 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 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역전치로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변환해야한다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로 이해하고 코딩했습니다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그래서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w=0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으로 이동 성분을 제거한 뒤에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BasicV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9982200" y="8448688"/>
            <a:ext cx="7685228" cy="170537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다만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지금 프로젝트가 가정하는 월드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회전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+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이동 과 설정 방식이 일치하지 않았고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여기서 진행하지 않고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해서 사용하려고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하다보니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카메라의 회전을 빛의 방향이 따라오게 되었습니다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이를 해결하기위해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에서는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3*3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곱한 후에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3D9439-087C-4D82-BA57-767EFC8F1DEB}"/>
              </a:ext>
            </a:extLst>
          </p:cNvPr>
          <p:cNvSpPr/>
          <p:nvPr/>
        </p:nvSpPr>
        <p:spPr>
          <a:xfrm>
            <a:off x="596928" y="3944183"/>
            <a:ext cx="83057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0.0f),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).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6C35A0-FDE4-492B-9975-684B859DF8F6}"/>
              </a:ext>
            </a:extLst>
          </p:cNvPr>
          <p:cNvSpPr/>
          <p:nvPr/>
        </p:nvSpPr>
        <p:spPr>
          <a:xfrm>
            <a:off x="9982200" y="3805683"/>
            <a:ext cx="73533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(float3x3)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FF6C4ACE-79AA-4F61-80A8-4528422F15C5}"/>
              </a:ext>
            </a:extLst>
          </p:cNvPr>
          <p:cNvSpPr txBox="1"/>
          <p:nvPr/>
        </p:nvSpPr>
        <p:spPr>
          <a:xfrm>
            <a:off x="965200" y="1155700"/>
            <a:ext cx="52070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Pretendard Bold" panose="02000803000000020004" charset="-127"/>
                <a:ea typeface="Pretendard Bold" panose="02000803000000020004" charset="-127"/>
              </a:rPr>
              <a:t> 코드 주의할 점</a:t>
            </a:r>
            <a:endParaRPr lang="ko-KR" altLang="ko-KR" sz="4000" spc="-100" dirty="0">
              <a:solidFill>
                <a:srgbClr val="6A7E74"/>
              </a:solidFill>
              <a:latin typeface="Pretendard Bold" panose="02000803000000020004" charset="-127"/>
              <a:ea typeface="Pretendard Bold" panose="02000803000000020004" charset="-127"/>
            </a:endParaRP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31EE521D-3D78-6098-2DED-35CC0DB42176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5.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597557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433</TotalTime>
  <Words>1094</Words>
  <Application>Microsoft Office PowerPoint</Application>
  <PresentationFormat>사용자 지정</PresentationFormat>
  <Paragraphs>163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Noto Sans KR</vt:lpstr>
      <vt:lpstr>Pretendard ExtraLight</vt:lpstr>
      <vt:lpstr>맑은 고딕</vt:lpstr>
      <vt:lpstr>Pretendard SemiBold</vt:lpstr>
      <vt:lpstr>Pretendard Light</vt:lpstr>
      <vt:lpstr>Pretendard Regular</vt:lpstr>
      <vt:lpstr>Pretendard Bold</vt:lpstr>
      <vt:lpstr>Pretendard ExtraBold</vt:lpstr>
      <vt:lpstr>Calibri</vt:lpstr>
      <vt:lpstr>Pretendard Medium</vt:lpstr>
      <vt:lpstr>Arial</vt:lpstr>
      <vt:lpstr>Josefin Sans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85</cp:revision>
  <dcterms:created xsi:type="dcterms:W3CDTF">2006-08-16T00:00:00Z</dcterms:created>
  <dcterms:modified xsi:type="dcterms:W3CDTF">2025-09-20T13:21:26Z</dcterms:modified>
</cp:coreProperties>
</file>

<file path=docProps/thumbnail.jpeg>
</file>